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22"/>
  </p:notesMasterIdLst>
  <p:handoutMasterIdLst>
    <p:handoutMasterId r:id="rId23"/>
  </p:handoutMasterIdLst>
  <p:sldIdLst>
    <p:sldId id="2147479516" r:id="rId5"/>
    <p:sldId id="2147479535" r:id="rId6"/>
    <p:sldId id="2147479530" r:id="rId7"/>
    <p:sldId id="2147479531" r:id="rId8"/>
    <p:sldId id="2147479532" r:id="rId9"/>
    <p:sldId id="2147479533" r:id="rId10"/>
    <p:sldId id="2142534362" r:id="rId11"/>
    <p:sldId id="2147479534" r:id="rId12"/>
    <p:sldId id="2147479537" r:id="rId13"/>
    <p:sldId id="2147479538" r:id="rId14"/>
    <p:sldId id="2147479539" r:id="rId15"/>
    <p:sldId id="2147479540" r:id="rId16"/>
    <p:sldId id="2147479545" r:id="rId17"/>
    <p:sldId id="2147479542" r:id="rId18"/>
    <p:sldId id="2142534352" r:id="rId19"/>
    <p:sldId id="259" r:id="rId20"/>
    <p:sldId id="2142534308" r:id="rId2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BE5"/>
    <a:srgbClr val="1670FF"/>
    <a:srgbClr val="387FF9"/>
    <a:srgbClr val="F05A28"/>
    <a:srgbClr val="FFB600"/>
    <a:srgbClr val="244EFF"/>
    <a:srgbClr val="1254FF"/>
    <a:srgbClr val="9B4C9C"/>
    <a:srgbClr val="6DC8D7"/>
    <a:srgbClr val="4E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90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380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549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259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2810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267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1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039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167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923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317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46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696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01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281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034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17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72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377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057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990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2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8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ori.github.io/docs/developing/testing/overview/" TargetMode="External"/><Relationship Id="rId7" Type="http://schemas.openxmlformats.org/officeDocument/2006/relationships/hyperlink" Target="https://code.visualstudio.com/docs/editor/testing" TargetMode="External"/><Relationship Id="rId2" Type="http://schemas.openxmlformats.org/officeDocument/2006/relationships/hyperlink" Target="https://marketplace.visualstudio.com/items?itemName=IBM.vscode-ibmi-testin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ools-400/irpgunit" TargetMode="External"/><Relationship Id="rId5" Type="http://schemas.openxmlformats.org/officeDocument/2006/relationships/hyperlink" Target="https://irpgunit.sourceforge.io/help/" TargetMode="External"/><Relationship Id="rId4" Type="http://schemas.openxmlformats.org/officeDocument/2006/relationships/hyperlink" Target="https://github.com/IBM/vscode-ibmi-test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</a:t>
            </a:r>
            <a:r>
              <a:rPr lang="en-US" dirty="0"/>
              <a:t> Unit Testing Now in VS Code!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18D72-681E-F3BD-0317-597EDFDD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8252F-B23B-CE3A-4EFD-C827868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Writing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59788-9918-BC05-C1F8-290E4107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73BDE-7354-A9EA-1706-B44AC71A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73" y="741145"/>
            <a:ext cx="7282654" cy="56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4D67-BE53-85A8-54EB-CEEC6E96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D634-9ECC-1D5C-124A-F4FC998A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Configuring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73E67-C77F-7EEE-B829-18E4464A8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BAA2-55A0-D721-0FE9-04B8937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829-53FB-43F0-24B3-D3F62D7A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42FF8-5E39-C8AB-79E9-A9DDCEB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unit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3BB8-EC65-04C0-35B3-89AD7FF92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0274A-C158-8515-50C2-A1693BE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C591F-4A5C-EFB1-2E6C-B242243A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3DAD6-3E85-0E5D-A3AB-0D8D96D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91D1-1791-81AB-CC1B-274C9CEC8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4716-144C-5AC1-8F2F-654E761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5" y="938463"/>
            <a:ext cx="9407029" cy="55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54D8-DE06-41BF-93BE-58D6533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91AB8-4A6F-D84E-563F-D59509F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code coverage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2B089-DD23-3B2E-E4D4-B3D617207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56423-8C26-667A-3607-935CBCC9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73" y="760396"/>
            <a:ext cx="9552853" cy="56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Testing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3"/>
              </a:rPr>
              <a:t>https://codefori.github.io/docs/developing/testing/overview/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4"/>
              </a:rPr>
              <a:t>https://github.com/IBM/vscode-ibmi-testing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RPGUNIT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5"/>
              </a:rPr>
              <a:t>https://irpgunit.sourceforge.io/help/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6"/>
              </a:rPr>
              <a:t>https://github.com/tools-400/irpgunit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VS Code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7"/>
              </a:rPr>
              <a:t>https://code.visualstudio.com/docs/editor/testing</a:t>
            </a: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IBM i Unit Testing Now in VS Code!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B3A8F-8140-0448-795D-4150F1BC6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9D1D-BE46-957A-D979-97AA9492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CF16D6F-2CC7-E254-B355-C14D6994E42C}"/>
              </a:ext>
            </a:extLst>
          </p:cNvPr>
          <p:cNvSpPr/>
          <p:nvPr/>
        </p:nvSpPr>
        <p:spPr>
          <a:xfrm>
            <a:off x="8018110" y="4889255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123432-83D5-6C09-49A2-661819B94312}"/>
              </a:ext>
            </a:extLst>
          </p:cNvPr>
          <p:cNvSpPr/>
          <p:nvPr/>
        </p:nvSpPr>
        <p:spPr>
          <a:xfrm>
            <a:off x="6807664" y="869669"/>
            <a:ext cx="5079536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199F1-C143-CCE3-AEDA-E7CAD5E3E303}"/>
              </a:ext>
            </a:extLst>
          </p:cNvPr>
          <p:cNvSpPr/>
          <p:nvPr/>
        </p:nvSpPr>
        <p:spPr>
          <a:xfrm>
            <a:off x="700535" y="2659933"/>
            <a:ext cx="2636330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5B722C9-9DE4-7E20-920A-D963543C23A3}"/>
              </a:ext>
            </a:extLst>
          </p:cNvPr>
          <p:cNvSpPr/>
          <p:nvPr/>
        </p:nvSpPr>
        <p:spPr>
          <a:xfrm>
            <a:off x="8173602" y="5016022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0B69D-B6B1-A501-8A25-3A302561E340}"/>
              </a:ext>
            </a:extLst>
          </p:cNvPr>
          <p:cNvSpPr/>
          <p:nvPr/>
        </p:nvSpPr>
        <p:spPr>
          <a:xfrm>
            <a:off x="6978323" y="9988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E85FF5-9CD8-5A8C-5A5E-324B3AC232C1}"/>
              </a:ext>
            </a:extLst>
          </p:cNvPr>
          <p:cNvSpPr/>
          <p:nvPr/>
        </p:nvSpPr>
        <p:spPr>
          <a:xfrm>
            <a:off x="8140816" y="316507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670F04-DF3C-0B06-F7D5-E96D96A1E93A}"/>
              </a:ext>
            </a:extLst>
          </p:cNvPr>
          <p:cNvSpPr/>
          <p:nvPr/>
        </p:nvSpPr>
        <p:spPr>
          <a:xfrm>
            <a:off x="9432324" y="9874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48815D-F4E8-11A2-EC8D-D4265B9BC45E}"/>
              </a:ext>
            </a:extLst>
          </p:cNvPr>
          <p:cNvSpPr/>
          <p:nvPr/>
        </p:nvSpPr>
        <p:spPr>
          <a:xfrm>
            <a:off x="860939" y="283024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CA4FB3-8151-A781-18F8-02F08DCD2895}"/>
              </a:ext>
            </a:extLst>
          </p:cNvPr>
          <p:cNvSpPr/>
          <p:nvPr/>
        </p:nvSpPr>
        <p:spPr>
          <a:xfrm>
            <a:off x="6978323" y="206649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1750D-3645-7114-0D90-ACA15F3EB977}"/>
              </a:ext>
            </a:extLst>
          </p:cNvPr>
          <p:cNvSpPr/>
          <p:nvPr/>
        </p:nvSpPr>
        <p:spPr>
          <a:xfrm>
            <a:off x="9432324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51F82-1308-874B-A9CE-E0793F0551F5}"/>
              </a:ext>
            </a:extLst>
          </p:cNvPr>
          <p:cNvSpPr/>
          <p:nvPr/>
        </p:nvSpPr>
        <p:spPr>
          <a:xfrm>
            <a:off x="860939" y="388262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ADAF7A-A903-DFC9-DA0A-FCCB833962C1}"/>
              </a:ext>
            </a:extLst>
          </p:cNvPr>
          <p:cNvSpPr/>
          <p:nvPr/>
        </p:nvSpPr>
        <p:spPr>
          <a:xfrm>
            <a:off x="860940" y="49596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DEF4D1E-A320-FDC7-1F82-A49C991EEF9A}"/>
              </a:ext>
            </a:extLst>
          </p:cNvPr>
          <p:cNvSpPr/>
          <p:nvPr/>
        </p:nvSpPr>
        <p:spPr>
          <a:xfrm>
            <a:off x="3878563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E3F23-4470-AB9E-E2D5-B5695D71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What is missing in the VS Code stack?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28595-9CDE-6B10-1C31-2117DF23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A white hexagon with black squares and a blue border&#10;&#10;AI-generated content may be incorrect.">
            <a:extLst>
              <a:ext uri="{FF2B5EF4-FFF2-40B4-BE49-F238E27FC236}">
                <a16:creationId xmlns:a16="http://schemas.microsoft.com/office/drawing/2014/main" id="{54B05985-1877-8819-33CB-47D5608C7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14" y="2196934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46855-E347-A352-88CC-1683D5E85F01}"/>
              </a:ext>
            </a:extLst>
          </p:cNvPr>
          <p:cNvSpPr txBox="1"/>
          <p:nvPr/>
        </p:nvSpPr>
        <p:spPr>
          <a:xfrm>
            <a:off x="4754483" y="2418434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17" name="Picture 16" descr="A hexagon with a blue and black outline of a folder&#10;&#10;AI-generated content may be incorrect.">
            <a:extLst>
              <a:ext uri="{FF2B5EF4-FFF2-40B4-BE49-F238E27FC236}">
                <a16:creationId xmlns:a16="http://schemas.microsoft.com/office/drawing/2014/main" id="{DF5779D6-86E7-8DE4-C13A-CF78AA624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9" y="2189020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4CF7F-674C-D995-EE4A-4FF35D1036E0}"/>
              </a:ext>
            </a:extLst>
          </p:cNvPr>
          <p:cNvSpPr txBox="1"/>
          <p:nvPr/>
        </p:nvSpPr>
        <p:spPr>
          <a:xfrm>
            <a:off x="10265908" y="2321170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Project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Explorer</a:t>
            </a:r>
            <a:endParaRPr lang="en-CA" b="1" dirty="0"/>
          </a:p>
        </p:txBody>
      </p:sp>
      <p:pic>
        <p:nvPicPr>
          <p:cNvPr id="20" name="Picture 19" descr="A hexagon with a logo&#10;&#10;AI-generated content may be incorrect.">
            <a:extLst>
              <a:ext uri="{FF2B5EF4-FFF2-40B4-BE49-F238E27FC236}">
                <a16:creationId xmlns:a16="http://schemas.microsoft.com/office/drawing/2014/main" id="{C83EF6FE-2F6A-C2FD-7D6B-31591AAB0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01" y="1111639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C8E1A7-8D96-FCC2-60FC-8DE465ED2D07}"/>
              </a:ext>
            </a:extLst>
          </p:cNvPr>
          <p:cNvSpPr txBox="1"/>
          <p:nvPr/>
        </p:nvSpPr>
        <p:spPr>
          <a:xfrm>
            <a:off x="7847001" y="1333139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Db2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F929B4-2258-02D3-8AA6-971636C1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24" y="512799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255565-F301-5DB7-C1AB-624E09D486F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8353C-3F3E-729F-7A38-81EBE1C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50690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A4F60-3629-82DF-5A65-44B137DE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399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4C8D9E-5FD6-1203-2D5D-760DFEE8DC62}"/>
              </a:ext>
            </a:extLst>
          </p:cNvPr>
          <p:cNvSpPr txBox="1"/>
          <p:nvPr/>
        </p:nvSpPr>
        <p:spPr>
          <a:xfrm>
            <a:off x="9016224" y="5345235"/>
            <a:ext cx="1462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</a:p>
        </p:txBody>
      </p:sp>
      <p:pic>
        <p:nvPicPr>
          <p:cNvPr id="25" name="Picture 24" descr="A blue circle with black lines and a black circle with a black line around it&#10;&#10;AI-generated content may be incorrect.">
            <a:extLst>
              <a:ext uri="{FF2B5EF4-FFF2-40B4-BE49-F238E27FC236}">
                <a16:creationId xmlns:a16="http://schemas.microsoft.com/office/drawing/2014/main" id="{9658D6B6-56B5-1DCB-531D-28347A0F50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10" y="1983968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31440A-7985-F576-576D-C2C1152BD7E5}"/>
              </a:ext>
            </a:extLst>
          </p:cNvPr>
          <p:cNvSpPr txBox="1"/>
          <p:nvPr/>
        </p:nvSpPr>
        <p:spPr>
          <a:xfrm>
            <a:off x="7850228" y="2409915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Source Orbit</a:t>
            </a:r>
            <a:endParaRPr lang="en-CA" b="1" dirty="0"/>
          </a:p>
        </p:txBody>
      </p:sp>
      <p:pic>
        <p:nvPicPr>
          <p:cNvPr id="28" name="Picture 2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36485652-A37F-2616-58C0-0AF5FA0C9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" y="293558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C34581-3796-CA9B-9FBB-1C941846C5E9}"/>
              </a:ext>
            </a:extLst>
          </p:cNvPr>
          <p:cNvSpPr txBox="1"/>
          <p:nvPr/>
        </p:nvSpPr>
        <p:spPr>
          <a:xfrm>
            <a:off x="1758971" y="3062497"/>
            <a:ext cx="138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Languages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37FDF-3D58-CF62-FD6E-F7CA24407B39}"/>
              </a:ext>
            </a:extLst>
          </p:cNvPr>
          <p:cNvSpPr txBox="1"/>
          <p:nvPr/>
        </p:nvSpPr>
        <p:spPr>
          <a:xfrm>
            <a:off x="1771831" y="5295077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RPGLE</a:t>
            </a:r>
            <a:endParaRPr lang="en-CA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0ACF-0EB4-AA55-CFE8-81AD6917F68C}"/>
              </a:ext>
            </a:extLst>
          </p:cNvPr>
          <p:cNvSpPr txBox="1"/>
          <p:nvPr/>
        </p:nvSpPr>
        <p:spPr>
          <a:xfrm>
            <a:off x="1771831" y="4228911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CL</a:t>
            </a:r>
            <a:endParaRPr lang="en-CA" b="1" dirty="0"/>
          </a:p>
        </p:txBody>
      </p:sp>
      <p:pic>
        <p:nvPicPr>
          <p:cNvPr id="33" name="Picture 32" descr="A magnifying glass on a white hexagon&#10;&#10;AI-generated content may be incorrect.">
            <a:extLst>
              <a:ext uri="{FF2B5EF4-FFF2-40B4-BE49-F238E27FC236}">
                <a16:creationId xmlns:a16="http://schemas.microsoft.com/office/drawing/2014/main" id="{C2E3C206-E82F-AC74-5012-F53DC2041C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89" y="1114893"/>
            <a:ext cx="7200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4028CA-4AD5-8CCF-B3B2-AE63DD9BBE3C}"/>
              </a:ext>
            </a:extLst>
          </p:cNvPr>
          <p:cNvSpPr txBox="1"/>
          <p:nvPr/>
        </p:nvSpPr>
        <p:spPr>
          <a:xfrm>
            <a:off x="10328089" y="1336394"/>
            <a:ext cx="1397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Renderer</a:t>
            </a:r>
            <a:endParaRPr lang="en-CA" b="1" dirty="0"/>
          </a:p>
        </p:txBody>
      </p:sp>
      <p:pic>
        <p:nvPicPr>
          <p:cNvPr id="3080" name="Picture 8" descr="IBM i Debug">
            <a:extLst>
              <a:ext uri="{FF2B5EF4-FFF2-40B4-BE49-F238E27FC236}">
                <a16:creationId xmlns:a16="http://schemas.microsoft.com/office/drawing/2014/main" id="{1C4E2A96-5B3C-FBEF-AFA8-6E1CD0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32" y="3131187"/>
            <a:ext cx="720000" cy="9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00CBF6-DFDB-83FC-3C3B-BB9619A08D26}"/>
              </a:ext>
            </a:extLst>
          </p:cNvPr>
          <p:cNvSpPr txBox="1"/>
          <p:nvPr/>
        </p:nvSpPr>
        <p:spPr>
          <a:xfrm>
            <a:off x="9049632" y="3485870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Debug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9AB73-36D4-F06E-72BE-29B57BF58CFB}"/>
              </a:ext>
            </a:extLst>
          </p:cNvPr>
          <p:cNvSpPr txBox="1"/>
          <p:nvPr/>
        </p:nvSpPr>
        <p:spPr>
          <a:xfrm>
            <a:off x="700535" y="6061233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Language Extensions</a:t>
            </a:r>
            <a:endParaRPr lang="en-C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448F899-B7C2-B619-4295-D3E761F21A28}"/>
              </a:ext>
            </a:extLst>
          </p:cNvPr>
          <p:cNvSpPr/>
          <p:nvPr/>
        </p:nvSpPr>
        <p:spPr>
          <a:xfrm>
            <a:off x="700535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20114-2D64-61E8-9462-1970BC9E0343}"/>
              </a:ext>
            </a:extLst>
          </p:cNvPr>
          <p:cNvSpPr txBox="1"/>
          <p:nvPr/>
        </p:nvSpPr>
        <p:spPr>
          <a:xfrm>
            <a:off x="700535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Vendor Extensions</a:t>
            </a:r>
            <a:endParaRPr lang="en-C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2472B7-B26E-3C0A-EDF6-DB2A47EF8C34}"/>
              </a:ext>
            </a:extLst>
          </p:cNvPr>
          <p:cNvSpPr/>
          <p:nvPr/>
        </p:nvSpPr>
        <p:spPr>
          <a:xfrm>
            <a:off x="860939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17D605-2507-B627-24E1-A393C47A9221}"/>
              </a:ext>
            </a:extLst>
          </p:cNvPr>
          <p:cNvSpPr txBox="1"/>
          <p:nvPr/>
        </p:nvSpPr>
        <p:spPr>
          <a:xfrm>
            <a:off x="878615" y="1373917"/>
            <a:ext cx="228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</a:t>
            </a:r>
            <a:endParaRPr lang="en-CA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4CE3C-41BA-E317-69D1-7909855F3F76}"/>
              </a:ext>
            </a:extLst>
          </p:cNvPr>
          <p:cNvSpPr txBox="1"/>
          <p:nvPr/>
        </p:nvSpPr>
        <p:spPr>
          <a:xfrm>
            <a:off x="6807663" y="4270969"/>
            <a:ext cx="507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 Tooling</a:t>
            </a:r>
            <a:endParaRPr lang="en-CA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856869-4272-A28C-6977-1254625F72FF}"/>
              </a:ext>
            </a:extLst>
          </p:cNvPr>
          <p:cNvSpPr txBox="1"/>
          <p:nvPr/>
        </p:nvSpPr>
        <p:spPr>
          <a:xfrm>
            <a:off x="8018110" y="6094048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Archived</a:t>
            </a:r>
            <a:endParaRPr lang="en-CA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EA0AA7-58B9-CD62-8694-E5A794D00338}"/>
              </a:ext>
            </a:extLst>
          </p:cNvPr>
          <p:cNvCxnSpPr>
            <a:cxnSpLocks/>
          </p:cNvCxnSpPr>
          <p:nvPr/>
        </p:nvCxnSpPr>
        <p:spPr>
          <a:xfrm>
            <a:off x="3426668" y="1562708"/>
            <a:ext cx="452116" cy="47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EFBA43-EECE-0AB9-8735-C1AB81DF9EC4}"/>
              </a:ext>
            </a:extLst>
          </p:cNvPr>
          <p:cNvCxnSpPr>
            <a:cxnSpLocks/>
          </p:cNvCxnSpPr>
          <p:nvPr/>
        </p:nvCxnSpPr>
        <p:spPr>
          <a:xfrm flipV="1">
            <a:off x="3426668" y="3056058"/>
            <a:ext cx="434440" cy="121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E064C33-A326-8A01-07E7-10842CA7A6D0}"/>
              </a:ext>
            </a:extLst>
          </p:cNvPr>
          <p:cNvCxnSpPr>
            <a:cxnSpLocks/>
          </p:cNvCxnSpPr>
          <p:nvPr/>
        </p:nvCxnSpPr>
        <p:spPr>
          <a:xfrm flipH="1">
            <a:off x="6312310" y="2561291"/>
            <a:ext cx="4227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 descr="A blue and red pie chart&#10;&#10;AI-generated content may be incorrect.">
            <a:extLst>
              <a:ext uri="{FF2B5EF4-FFF2-40B4-BE49-F238E27FC236}">
                <a16:creationId xmlns:a16="http://schemas.microsoft.com/office/drawing/2014/main" id="{B4904BA0-42FB-DBC1-AC63-0C113E06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2" y="846861"/>
            <a:ext cx="10521756" cy="56798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023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81C-3C6E-EA56-EDD3-F8400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37336-0497-CFDA-2702-3CBF84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12786-2A9E-0228-07DD-0CF875712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 descr="A graph with purple bars&#10;&#10;AI-generated content may be incorrect.">
            <a:extLst>
              <a:ext uri="{FF2B5EF4-FFF2-40B4-BE49-F238E27FC236}">
                <a16:creationId xmlns:a16="http://schemas.microsoft.com/office/drawing/2014/main" id="{7F7AE652-5B1F-2685-A1DD-4D8AC021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0" y="1198237"/>
            <a:ext cx="11449440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0334-DF93-D272-A814-3DE66F16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E40C6-F943-3932-503A-CF6FEE0E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242FB-76C1-9C11-6577-8089E9683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9F39684A-D0C6-4B89-D02B-397CA5A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" y="886073"/>
            <a:ext cx="10420228" cy="5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7AA-E46A-15E6-00C1-343A1F53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86EEB-CEEE-C385-FF6C-8D3B3B5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A9B8-5AAD-468B-B0BC-07D9A6ECC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A graph with purple bars&#10;&#10;AI-generated content may be incorrect.">
            <a:extLst>
              <a:ext uri="{FF2B5EF4-FFF2-40B4-BE49-F238E27FC236}">
                <a16:creationId xmlns:a16="http://schemas.microsoft.com/office/drawing/2014/main" id="{CCD58E98-1932-25A4-EDE5-4ED3485E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" y="1204767"/>
            <a:ext cx="11136430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8" y="1937222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look at the new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Testing Extension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hexagon shaped sign with a beaker&#10;&#10;AI-generated content may be incorrect.">
            <a:extLst>
              <a:ext uri="{FF2B5EF4-FFF2-40B4-BE49-F238E27FC236}">
                <a16:creationId xmlns:a16="http://schemas.microsoft.com/office/drawing/2014/main" id="{6B677F89-8860-F2CD-1429-E2481E21D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8" y="3076815"/>
            <a:ext cx="2690261" cy="26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AAF3-1717-CBD8-5E1F-14DE4206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5ED85B-B5E7-8DD4-AA01-A3B342B9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1791-95DC-0EC8-EBF8-F93203FE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38455-ACB7-22C8-C824-B57BAAA9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40" y="837398"/>
            <a:ext cx="7491919" cy="5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28E3-CB26-2F02-D02E-1EFDA459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9FDCE-C8D1-8029-7BDC-5E7E845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05D5C-94CD-03DE-B864-C07EF6D40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27159-20D6-5686-0BC2-6E9624CA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7" y="794084"/>
            <a:ext cx="7283825" cy="57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431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8237</TotalTime>
  <Words>289</Words>
  <Application>Microsoft Office PowerPoint</Application>
  <PresentationFormat>Widescreen</PresentationFormat>
  <Paragraphs>72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.AppleSystemUIFont</vt:lpstr>
      <vt:lpstr>Aptos</vt:lpstr>
      <vt:lpstr>Aptos Display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IBM i Unit Testing Now in VS Code!</vt:lpstr>
      <vt:lpstr>What is missing in the VS Code stack?</vt:lpstr>
      <vt:lpstr>We did a survey…</vt:lpstr>
      <vt:lpstr>We did a survey…</vt:lpstr>
      <vt:lpstr>We did a survey…</vt:lpstr>
      <vt:lpstr>We did a survey…</vt:lpstr>
      <vt:lpstr>Let’s look at the new IBM i Testing Extension</vt:lpstr>
      <vt:lpstr>Generating test stubs</vt:lpstr>
      <vt:lpstr>Generating test stubs</vt:lpstr>
      <vt:lpstr>Writing Tests</vt:lpstr>
      <vt:lpstr>Configuring tests</vt:lpstr>
      <vt:lpstr>Running unit tests</vt:lpstr>
      <vt:lpstr>Running tests</vt:lpstr>
      <vt:lpstr>Generating code coverage</vt:lpstr>
      <vt:lpstr>Important Links</vt:lpstr>
      <vt:lpstr>Sanjula Ganepola - IBM i Unit Testing Now in VS Code!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250</cp:revision>
  <dcterms:created xsi:type="dcterms:W3CDTF">2021-01-11T03:24:53Z</dcterms:created>
  <dcterms:modified xsi:type="dcterms:W3CDTF">2025-05-17T02:54:19Z</dcterms:modified>
</cp:coreProperties>
</file>